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29396C-F920-4FE2-BA76-A4ED005CAF88}"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63CEB2C-D9A7-4C6E-B0AB-99F9F8E56BB7}"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29396C-F920-4FE2-BA76-A4ED005CAF88}" type="datetimeFigureOut">
              <a:rPr lang="en-AU" smtClean="0"/>
              <a:pPr/>
              <a:t>14/10/2010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3CEB2C-D9A7-4C6E-B0AB-99F9F8E56BB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reatbarrierreef.org/" TargetMode="External"/><Relationship Id="rId7" Type="http://schemas.openxmlformats.org/officeDocument/2006/relationships/hyperlink" Target="http://www.wwf.org.au/ourwork/oceans/gbr/" TargetMode="Externa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hyperlink" Target="http://www.environment.gov.au/heritage/places/world/great-barrier-reef/index.html" TargetMode="External"/><Relationship Id="rId5" Type="http://schemas.openxmlformats.org/officeDocument/2006/relationships/hyperlink" Target="http://www.cultureandrecreation.gov.au/articles/greatbarrierreef/" TargetMode="External"/><Relationship Id="rId4" Type="http://schemas.openxmlformats.org/officeDocument/2006/relationships/hyperlink" Target="http://www.greatbarrierreef.org/abou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www.gbrmpa.gov.au/__data/assets/image/0006/13749/Bleaching-and-mortality-dia.gif"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700808"/>
            <a:ext cx="8856984" cy="1827634"/>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AU" sz="9600" b="1" dirty="0" smtClean="0">
                <a:ln/>
                <a:solidFill>
                  <a:schemeClr val="accent3"/>
                </a:solidFill>
                <a:effectLst>
                  <a:glow rad="228600">
                    <a:schemeClr val="accent3">
                      <a:satMod val="175000"/>
                      <a:alpha val="40000"/>
                    </a:schemeClr>
                  </a:glow>
                  <a:outerShdw blurRad="50800" dist="38100" dir="18900000" algn="bl" rotWithShape="0">
                    <a:prstClr val="black">
                      <a:alpha val="40000"/>
                    </a:prstClr>
                  </a:outerShdw>
                </a:effectLst>
                <a:latin typeface="Broadway" pitchFamily="82" charset="0"/>
              </a:rPr>
              <a:t>Our Changing World </a:t>
            </a:r>
            <a:endParaRPr lang="en-AU" sz="9600" b="1" dirty="0">
              <a:ln/>
              <a:solidFill>
                <a:schemeClr val="accent3"/>
              </a:solidFill>
              <a:effectLst>
                <a:glow rad="228600">
                  <a:schemeClr val="accent3">
                    <a:satMod val="175000"/>
                    <a:alpha val="40000"/>
                  </a:schemeClr>
                </a:glow>
                <a:outerShdw blurRad="50800" dist="38100" dir="18900000" algn="bl" rotWithShape="0">
                  <a:prstClr val="black">
                    <a:alpha val="40000"/>
                  </a:prstClr>
                </a:outerShdw>
              </a:effectLst>
              <a:latin typeface="Broadway" pitchFamily="82" charset="0"/>
            </a:endParaRPr>
          </a:p>
        </p:txBody>
      </p:sp>
      <p:sp>
        <p:nvSpPr>
          <p:cNvPr id="3" name="Subtitle 2"/>
          <p:cNvSpPr>
            <a:spLocks noGrp="1"/>
          </p:cNvSpPr>
          <p:nvPr>
            <p:ph type="subTitle" idx="1"/>
          </p:nvPr>
        </p:nvSpPr>
        <p:spPr>
          <a:xfrm>
            <a:off x="3851920" y="5877272"/>
            <a:ext cx="4752528" cy="648072"/>
          </a:xfrm>
        </p:spPr>
        <p:txBody>
          <a:bodyPr>
            <a:scene3d>
              <a:camera prst="orthographicFront"/>
              <a:lightRig rig="flat" dir="t">
                <a:rot lat="0" lon="0" rev="18900000"/>
              </a:lightRig>
            </a:scene3d>
            <a:sp3d extrusionH="31750" contourW="6350" prstMaterial="powder">
              <a:bevelT w="19050" h="19050" prst="divot"/>
              <a:contourClr>
                <a:schemeClr val="accent3">
                  <a:tint val="100000"/>
                  <a:shade val="100000"/>
                  <a:satMod val="100000"/>
                  <a:hueMod val="100000"/>
                </a:schemeClr>
              </a:contourClr>
            </a:sp3d>
          </a:bodyPr>
          <a:lstStyle/>
          <a:p>
            <a:r>
              <a:rPr lang="en-AU" b="1" dirty="0" smtClean="0">
                <a:ln/>
                <a:solidFill>
                  <a:schemeClr val="accent3"/>
                </a:solidFill>
                <a:effectLst>
                  <a:glow rad="228600">
                    <a:schemeClr val="accent3">
                      <a:satMod val="175000"/>
                      <a:alpha val="40000"/>
                    </a:schemeClr>
                  </a:glow>
                  <a:outerShdw blurRad="50800" dist="38100" dir="18900000" algn="bl" rotWithShape="0">
                    <a:prstClr val="black">
                      <a:alpha val="40000"/>
                    </a:prstClr>
                  </a:outerShdw>
                </a:effectLst>
                <a:latin typeface="Broadway" pitchFamily="82" charset="0"/>
              </a:rPr>
              <a:t>Teacher: Mr Colman</a:t>
            </a:r>
          </a:p>
          <a:p>
            <a:endParaRPr lang="en-AU" b="1" dirty="0">
              <a:ln/>
              <a:solidFill>
                <a:schemeClr val="accent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p>
            <a:pPr lvl="0"/>
            <a:r>
              <a:rPr lang="en-AU" sz="2800" b="1" dirty="0" smtClean="0">
                <a:ln w="50800"/>
                <a:solidFill>
                  <a:schemeClr val="bg1">
                    <a:shade val="50000"/>
                  </a:schemeClr>
                </a:solidFill>
                <a:latin typeface="Gill Sans Ultra Bold" pitchFamily="34" charset="0"/>
              </a:rPr>
              <a:t>PREDICT – what will be the outcome if change continues? Use statistics, diagram or map if possible to support your answer.</a:t>
            </a:r>
            <a:br>
              <a:rPr lang="en-AU" sz="2800" b="1" dirty="0" smtClean="0">
                <a:ln w="50800"/>
                <a:solidFill>
                  <a:schemeClr val="bg1">
                    <a:shade val="50000"/>
                  </a:schemeClr>
                </a:solidFill>
                <a:latin typeface="Gill Sans Ultra Bold" pitchFamily="34" charset="0"/>
              </a:rPr>
            </a:br>
            <a:endParaRPr lang="en-AU" sz="2800" b="1" dirty="0">
              <a:ln w="50800"/>
              <a:solidFill>
                <a:schemeClr val="bg1">
                  <a:shade val="50000"/>
                </a:schemeClr>
              </a:solidFill>
              <a:latin typeface="Gill Sans Ultra Bold" pitchFamily="34" charset="0"/>
            </a:endParaRPr>
          </a:p>
        </p:txBody>
      </p:sp>
      <p:graphicFrame>
        <p:nvGraphicFramePr>
          <p:cNvPr id="3" name="Table 2"/>
          <p:cNvGraphicFramePr>
            <a:graphicFrameLocks noGrp="1"/>
          </p:cNvGraphicFramePr>
          <p:nvPr/>
        </p:nvGraphicFramePr>
        <p:xfrm>
          <a:off x="1475656" y="2348880"/>
          <a:ext cx="6096000" cy="3757592"/>
        </p:xfrm>
        <a:graphic>
          <a:graphicData uri="http://schemas.openxmlformats.org/drawingml/2006/table">
            <a:tbl>
              <a:tblPr firstRow="1" bandRow="1">
                <a:tableStyleId>{5C22544A-7EE6-4342-B048-85BDC9FD1C3A}</a:tableStyleId>
              </a:tblPr>
              <a:tblGrid>
                <a:gridCol w="3048000"/>
                <a:gridCol w="3048000"/>
              </a:tblGrid>
              <a:tr h="508128">
                <a:tc>
                  <a:txBody>
                    <a:bodyPr/>
                    <a:lstStyle/>
                    <a:p>
                      <a:pPr algn="ctr"/>
                      <a:r>
                        <a:rPr lang="en-AU" dirty="0" smtClean="0"/>
                        <a:t>Positive</a:t>
                      </a:r>
                      <a:r>
                        <a:rPr lang="en-AU" baseline="0" dirty="0" smtClean="0"/>
                        <a:t> </a:t>
                      </a:r>
                      <a:endParaRPr lang="en-AU" dirty="0"/>
                    </a:p>
                  </a:txBody>
                  <a:tcPr/>
                </a:tc>
                <a:tc>
                  <a:txBody>
                    <a:bodyPr/>
                    <a:lstStyle/>
                    <a:p>
                      <a:pPr algn="ctr"/>
                      <a:r>
                        <a:rPr lang="en-AU" dirty="0" smtClean="0"/>
                        <a:t>Negative</a:t>
                      </a:r>
                      <a:endParaRPr lang="en-AU" dirty="0"/>
                    </a:p>
                  </a:txBody>
                  <a:tcPr/>
                </a:tc>
              </a:tr>
              <a:tr h="515186">
                <a:tc>
                  <a:txBody>
                    <a:bodyPr/>
                    <a:lstStyle/>
                    <a:p>
                      <a:r>
                        <a:rPr lang="en-AU" dirty="0" smtClean="0"/>
                        <a:t>More than 12,000 jobs by 2020 .</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Warming and it could end up costing the economy $8 billion.</a:t>
                      </a:r>
                    </a:p>
                    <a:p>
                      <a:endParaRPr lang="en-AU" dirty="0"/>
                    </a:p>
                  </a:txBody>
                  <a:tcPr/>
                </a:tc>
              </a:tr>
              <a:tr h="515186">
                <a:tc>
                  <a:txBody>
                    <a:bodyPr/>
                    <a:lstStyle/>
                    <a:p>
                      <a:endParaRPr lang="en-AU" dirty="0" smtClean="0"/>
                    </a:p>
                  </a:txBody>
                  <a:tcPr/>
                </a:tc>
                <a:tc>
                  <a:txBody>
                    <a:bodyPr/>
                    <a:lstStyle/>
                    <a:p>
                      <a:endParaRPr lang="en-AU"/>
                    </a:p>
                  </a:txBody>
                  <a:tcPr/>
                </a:tc>
              </a:tr>
              <a:tr h="515186">
                <a:tc>
                  <a:txBody>
                    <a:bodyPr/>
                    <a:lstStyle/>
                    <a:p>
                      <a:endParaRPr lang="en-AU"/>
                    </a:p>
                  </a:txBody>
                  <a:tcPr/>
                </a:tc>
                <a:tc>
                  <a:txBody>
                    <a:bodyPr/>
                    <a:lstStyle/>
                    <a:p>
                      <a:endParaRPr lang="en-AU"/>
                    </a:p>
                  </a:txBody>
                  <a:tcPr/>
                </a:tc>
              </a:tr>
              <a:tr h="515186">
                <a:tc>
                  <a:txBody>
                    <a:bodyPr/>
                    <a:lstStyle/>
                    <a:p>
                      <a:endParaRPr lang="en-AU"/>
                    </a:p>
                  </a:txBody>
                  <a:tcPr/>
                </a:tc>
                <a:tc>
                  <a:txBody>
                    <a:bodyPr/>
                    <a:lstStyle/>
                    <a:p>
                      <a:endParaRPr lang="en-AU"/>
                    </a:p>
                  </a:txBody>
                  <a:tcPr/>
                </a:tc>
              </a:tr>
              <a:tr h="515186">
                <a:tc>
                  <a:txBody>
                    <a:bodyPr/>
                    <a:lstStyle/>
                    <a:p>
                      <a:endParaRPr lang="en-AU"/>
                    </a:p>
                  </a:txBody>
                  <a:tcPr/>
                </a:tc>
                <a:tc>
                  <a:txBody>
                    <a:bodyPr/>
                    <a:lstStyle/>
                    <a:p>
                      <a:endParaRPr lang="en-AU"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AU"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itannic Bold" pitchFamily="34" charset="0"/>
              </a:rPr>
              <a:t>BIBLIOGRAPHI</a:t>
            </a:r>
            <a:br>
              <a:rPr lang="en-AU"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itannic Bold" pitchFamily="34" charset="0"/>
              </a:rPr>
            </a:br>
            <a:endParaRPr lang="en-AU"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itannic Bold" pitchFamily="34" charset="0"/>
            </a:endParaRPr>
          </a:p>
        </p:txBody>
      </p:sp>
      <p:sp>
        <p:nvSpPr>
          <p:cNvPr id="4" name="Rectangle 3"/>
          <p:cNvSpPr/>
          <p:nvPr/>
        </p:nvSpPr>
        <p:spPr>
          <a:xfrm>
            <a:off x="467544" y="2060848"/>
            <a:ext cx="8064896" cy="4401205"/>
          </a:xfrm>
          <a:prstGeom prst="rect">
            <a:avLst/>
          </a:prstGeom>
        </p:spPr>
        <p:txBody>
          <a:bodyPr wrap="square">
            <a:spAutoFit/>
          </a:bodyPr>
          <a:lstStyle/>
          <a:p>
            <a:pPr>
              <a:buFont typeface="Arial" pitchFamily="34" charset="0"/>
              <a:buChar char="•"/>
            </a:pPr>
            <a:r>
              <a:rPr lang="en-AU" sz="2800" dirty="0" smtClean="0"/>
              <a:t> </a:t>
            </a:r>
            <a:r>
              <a:rPr lang="en-AU" sz="2800" dirty="0" smtClean="0">
                <a:hlinkClick r:id="rId3"/>
              </a:rPr>
              <a:t>http://www.greatbarrierreef.org/</a:t>
            </a:r>
            <a:endParaRPr lang="en-AU" sz="2800" dirty="0" smtClean="0"/>
          </a:p>
          <a:p>
            <a:pPr>
              <a:buFont typeface="Arial" pitchFamily="34" charset="0"/>
              <a:buChar char="•"/>
            </a:pPr>
            <a:r>
              <a:rPr lang="en-AU" sz="2800" dirty="0" smtClean="0">
                <a:hlinkClick r:id="rId4"/>
              </a:rPr>
              <a:t>http://www.greatbarrierreef.org/about</a:t>
            </a:r>
            <a:r>
              <a:rPr lang="en-AU" sz="2800" dirty="0" smtClean="0"/>
              <a:t>.</a:t>
            </a:r>
          </a:p>
          <a:p>
            <a:pPr>
              <a:buFont typeface="Arial" pitchFamily="34" charset="0"/>
              <a:buChar char="•"/>
            </a:pPr>
            <a:r>
              <a:rPr lang="en-AU" sz="2800" dirty="0" smtClean="0">
                <a:hlinkClick r:id="rId5"/>
              </a:rPr>
              <a:t>http://www.cultureandrecreation.gov.au/articles/greatbarrierreef/</a:t>
            </a:r>
            <a:endParaRPr lang="en-AU" sz="2800" dirty="0" smtClean="0"/>
          </a:p>
          <a:p>
            <a:pPr>
              <a:buFont typeface="Arial" pitchFamily="34" charset="0"/>
              <a:buChar char="•"/>
            </a:pPr>
            <a:r>
              <a:rPr lang="en-AU" sz="2800" dirty="0" smtClean="0">
                <a:hlinkClick r:id="rId6"/>
              </a:rPr>
              <a:t>http://www.environment.gov.au/heritage/places/world/great-barrier-reef/index.html</a:t>
            </a:r>
            <a:endParaRPr lang="en-AU" sz="2800" dirty="0" smtClean="0"/>
          </a:p>
          <a:p>
            <a:pPr>
              <a:buFont typeface="Arial" pitchFamily="34" charset="0"/>
              <a:buChar char="•"/>
            </a:pPr>
            <a:r>
              <a:rPr lang="en-AU" sz="2800" dirty="0" smtClean="0">
                <a:hlinkClick r:id="rId7"/>
              </a:rPr>
              <a:t>http://www.wwf.org.au/ourwork/oceans/gbr/</a:t>
            </a:r>
            <a:endParaRPr lang="en-AU" sz="2800" dirty="0" smtClean="0"/>
          </a:p>
          <a:p>
            <a:pPr>
              <a:buFont typeface="Arial" pitchFamily="34" charset="0"/>
              <a:buChar char="•"/>
            </a:pPr>
            <a:endParaRPr lang="en-AU" sz="2800" dirty="0" smtClean="0"/>
          </a:p>
          <a:p>
            <a:pPr>
              <a:buFont typeface="Arial" pitchFamily="34" charset="0"/>
              <a:buChar char="•"/>
            </a:pPr>
            <a:endParaRPr lang="en-AU" sz="2800" dirty="0" smtClean="0"/>
          </a:p>
          <a:p>
            <a:pPr>
              <a:buFont typeface="Arial" pitchFamily="34" charset="0"/>
              <a:buChar char="•"/>
            </a:pPr>
            <a:endParaRPr lang="en-A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50000"/>
              </a:schemeClr>
            </a:gs>
            <a:gs pos="0">
              <a:srgbClr val="0070C0"/>
            </a:gs>
            <a:gs pos="50000">
              <a:schemeClr val="accent5">
                <a:lumMod val="60000"/>
                <a:lumOff val="40000"/>
              </a:schemeClr>
            </a:gs>
            <a:gs pos="100000">
              <a:schemeClr val="accent5">
                <a:lumMod val="20000"/>
                <a:lumOff val="8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92480" cy="11430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AU" sz="7200" b="1" cap="all" dirty="0" smtClean="0">
                <a:ln/>
                <a:solidFill>
                  <a:schemeClr val="accent1"/>
                </a:solidFill>
                <a:effectLst>
                  <a:glow rad="228600">
                    <a:schemeClr val="accent5">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Goudy Stout" pitchFamily="18" charset="0"/>
              </a:rPr>
              <a:t>Contents </a:t>
            </a:r>
            <a:endParaRPr lang="en-AU" sz="7200" b="1" cap="all" dirty="0">
              <a:ln/>
              <a:solidFill>
                <a:schemeClr val="accent1"/>
              </a:solidFill>
              <a:effectLst>
                <a:glow rad="228600">
                  <a:schemeClr val="accent5">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Goudy Stout" pitchFamily="18" charset="0"/>
            </a:endParaRPr>
          </a:p>
        </p:txBody>
      </p:sp>
      <p:sp>
        <p:nvSpPr>
          <p:cNvPr id="3" name="Content Placeholder 2"/>
          <p:cNvSpPr>
            <a:spLocks noGrp="1"/>
          </p:cNvSpPr>
          <p:nvPr>
            <p:ph idx="1"/>
          </p:nvPr>
        </p:nvSpPr>
        <p:spPr>
          <a:xfrm>
            <a:off x="467544" y="1628800"/>
            <a:ext cx="8229600" cy="4525963"/>
          </a:xfrm>
        </p:spPr>
        <p:txBody>
          <a:bodyPr>
            <a:noAutofit/>
          </a:bodyPr>
          <a:lstStyle/>
          <a:p>
            <a:pPr lvl="0"/>
            <a:r>
              <a:rPr lang="en-AU" sz="1600" b="1" dirty="0">
                <a:solidFill>
                  <a:schemeClr val="bg1"/>
                </a:solidFill>
              </a:rPr>
              <a:t>WHAT</a:t>
            </a:r>
            <a:r>
              <a:rPr lang="en-AU" sz="1600" dirty="0">
                <a:solidFill>
                  <a:schemeClr val="bg1"/>
                </a:solidFill>
              </a:rPr>
              <a:t> – describe the type of change that is occurring.</a:t>
            </a:r>
          </a:p>
          <a:p>
            <a:pPr lvl="0"/>
            <a:r>
              <a:rPr lang="en-AU" sz="1600" b="1" dirty="0">
                <a:solidFill>
                  <a:schemeClr val="bg1"/>
                </a:solidFill>
              </a:rPr>
              <a:t>WHERE</a:t>
            </a:r>
            <a:r>
              <a:rPr lang="en-AU" sz="1600" dirty="0">
                <a:solidFill>
                  <a:schemeClr val="bg1"/>
                </a:solidFill>
              </a:rPr>
              <a:t> – include more than one example (where possible) where climate change has had an impact. Describe the location / distribution of these places and </a:t>
            </a:r>
            <a:r>
              <a:rPr lang="en-AU" sz="1600" i="1" dirty="0">
                <a:solidFill>
                  <a:schemeClr val="bg1"/>
                </a:solidFill>
              </a:rPr>
              <a:t>provide a map</a:t>
            </a:r>
            <a:r>
              <a:rPr lang="en-AU" sz="1600" dirty="0">
                <a:solidFill>
                  <a:schemeClr val="bg1"/>
                </a:solidFill>
              </a:rPr>
              <a:t>.</a:t>
            </a:r>
          </a:p>
          <a:p>
            <a:pPr lvl="0"/>
            <a:r>
              <a:rPr lang="en-AU" sz="1600" b="1" dirty="0">
                <a:solidFill>
                  <a:schemeClr val="bg1"/>
                </a:solidFill>
              </a:rPr>
              <a:t>WHEN</a:t>
            </a:r>
            <a:r>
              <a:rPr lang="en-AU" sz="1600" dirty="0">
                <a:solidFill>
                  <a:schemeClr val="bg1"/>
                </a:solidFill>
              </a:rPr>
              <a:t> – investigate when the changes started to occur and how long it has been happening. </a:t>
            </a:r>
            <a:r>
              <a:rPr lang="en-AU" sz="1600" i="1" dirty="0">
                <a:solidFill>
                  <a:schemeClr val="bg1"/>
                </a:solidFill>
              </a:rPr>
              <a:t>Use a table or statistics if possible.</a:t>
            </a:r>
            <a:endParaRPr lang="en-AU" sz="1600" dirty="0">
              <a:solidFill>
                <a:schemeClr val="bg1"/>
              </a:solidFill>
            </a:endParaRPr>
          </a:p>
          <a:p>
            <a:pPr lvl="0"/>
            <a:r>
              <a:rPr lang="en-AU" sz="1600" b="1" dirty="0">
                <a:solidFill>
                  <a:schemeClr val="bg1"/>
                </a:solidFill>
              </a:rPr>
              <a:t>HOW / WHY</a:t>
            </a:r>
            <a:r>
              <a:rPr lang="en-AU" sz="1600" dirty="0">
                <a:solidFill>
                  <a:schemeClr val="bg1"/>
                </a:solidFill>
              </a:rPr>
              <a:t> – explain the physical processes that have taken place that </a:t>
            </a:r>
            <a:r>
              <a:rPr lang="en-AU" sz="1600" b="1" dirty="0">
                <a:solidFill>
                  <a:schemeClr val="bg1"/>
                </a:solidFill>
              </a:rPr>
              <a:t>caused</a:t>
            </a:r>
            <a:r>
              <a:rPr lang="en-AU" sz="1600" dirty="0">
                <a:solidFill>
                  <a:schemeClr val="bg1"/>
                </a:solidFill>
              </a:rPr>
              <a:t> the impact on the physical or human environments. </a:t>
            </a:r>
            <a:r>
              <a:rPr lang="en-AU" sz="1600" i="1" dirty="0">
                <a:solidFill>
                  <a:schemeClr val="bg1"/>
                </a:solidFill>
              </a:rPr>
              <a:t>Use diagrams where possible to support your explanation.</a:t>
            </a:r>
            <a:endParaRPr lang="en-AU" sz="1600" dirty="0">
              <a:solidFill>
                <a:schemeClr val="bg1"/>
              </a:solidFill>
            </a:endParaRPr>
          </a:p>
          <a:p>
            <a:pPr lvl="0"/>
            <a:r>
              <a:rPr lang="en-AU" sz="1600" b="1" dirty="0">
                <a:solidFill>
                  <a:schemeClr val="bg1"/>
                </a:solidFill>
              </a:rPr>
              <a:t>WHAT</a:t>
            </a:r>
            <a:r>
              <a:rPr lang="en-AU" sz="1600" dirty="0">
                <a:solidFill>
                  <a:schemeClr val="bg1"/>
                </a:solidFill>
              </a:rPr>
              <a:t> – describe and explain the negative and possible positive impact the on the physical and human environment. </a:t>
            </a:r>
            <a:r>
              <a:rPr lang="en-AU" sz="1600" i="1" dirty="0">
                <a:solidFill>
                  <a:schemeClr val="bg1"/>
                </a:solidFill>
              </a:rPr>
              <a:t>Use pictures and diagrams to support your work.</a:t>
            </a:r>
            <a:endParaRPr lang="en-AU" sz="1600" dirty="0">
              <a:solidFill>
                <a:schemeClr val="bg1"/>
              </a:solidFill>
            </a:endParaRPr>
          </a:p>
          <a:p>
            <a:pPr lvl="0"/>
            <a:r>
              <a:rPr lang="en-AU" sz="1600" b="1" dirty="0">
                <a:solidFill>
                  <a:schemeClr val="bg1"/>
                </a:solidFill>
              </a:rPr>
              <a:t>EVALUATE</a:t>
            </a:r>
            <a:r>
              <a:rPr lang="en-AU" sz="1600" dirty="0">
                <a:solidFill>
                  <a:schemeClr val="bg1"/>
                </a:solidFill>
              </a:rPr>
              <a:t> – how serious is this problem for the physical and human environments in the long term and why? Are there any positive aspects that may eventuate?</a:t>
            </a:r>
          </a:p>
          <a:p>
            <a:r>
              <a:rPr lang="en-AU" sz="1600" b="1" dirty="0">
                <a:solidFill>
                  <a:schemeClr val="bg1"/>
                </a:solidFill>
              </a:rPr>
              <a:t>Conclusion:	</a:t>
            </a:r>
            <a:r>
              <a:rPr lang="en-AU" sz="1600" dirty="0">
                <a:solidFill>
                  <a:schemeClr val="bg1"/>
                </a:solidFill>
              </a:rPr>
              <a:t>sum up your findings and give your opinion on the answer to the question “what is the evidence?”</a:t>
            </a:r>
          </a:p>
          <a:p>
            <a:pPr lvl="0"/>
            <a:r>
              <a:rPr lang="en-AU" sz="1600" b="1" dirty="0">
                <a:solidFill>
                  <a:schemeClr val="bg1"/>
                </a:solidFill>
              </a:rPr>
              <a:t>PREDICT</a:t>
            </a:r>
            <a:r>
              <a:rPr lang="en-AU" sz="1600" dirty="0">
                <a:solidFill>
                  <a:schemeClr val="bg1"/>
                </a:solidFill>
              </a:rPr>
              <a:t> – what will be the outcome if change continues? Use statistics, diagram or map if possible to support your answer</a:t>
            </a:r>
            <a:r>
              <a:rPr lang="en-AU" sz="1600" dirty="0" smtClean="0">
                <a:solidFill>
                  <a:schemeClr val="bg1"/>
                </a:solidFill>
              </a:rPr>
              <a:t>.</a:t>
            </a:r>
          </a:p>
          <a:p>
            <a:r>
              <a:rPr lang="en-AU" sz="1600" b="1" dirty="0" smtClean="0">
                <a:solidFill>
                  <a:schemeClr val="bg1"/>
                </a:solidFill>
              </a:rPr>
              <a:t>BIBLIOGRAPHI</a:t>
            </a:r>
            <a:endParaRPr lang="en-AU" sz="16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143000"/>
          </a:xfrm>
        </p:spPr>
        <p:txBody>
          <a:bodyPr>
            <a:normAutofit fontScale="90000"/>
            <a:scene3d>
              <a:camera prst="orthographicFront"/>
              <a:lightRig rig="threePt" dir="t"/>
            </a:scene3d>
            <a:sp3d extrusionH="57150">
              <a:bevelT w="38100" h="38100"/>
            </a:sp3d>
          </a:bodyPr>
          <a:lstStyle/>
          <a:p>
            <a:r>
              <a:rPr lang="en-AU" sz="49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Impact" pitchFamily="34" charset="0"/>
              </a:rPr>
              <a:t>WHAT –describe the type of the change that is occurring.</a:t>
            </a:r>
            <a:r>
              <a:rPr lang="en-AU" dirty="0"/>
              <a:t/>
            </a:r>
            <a:br>
              <a:rPr lang="en-AU" dirty="0"/>
            </a:br>
            <a:endParaRPr lang="en-AU" dirty="0"/>
          </a:p>
        </p:txBody>
      </p:sp>
      <p:sp>
        <p:nvSpPr>
          <p:cNvPr id="3" name="Content Placeholder 2"/>
          <p:cNvSpPr>
            <a:spLocks noGrp="1"/>
          </p:cNvSpPr>
          <p:nvPr>
            <p:ph idx="1"/>
          </p:nvPr>
        </p:nvSpPr>
        <p:spPr/>
        <p:txBody>
          <a:bodyPr>
            <a:normAutofit/>
          </a:bodyPr>
          <a:lstStyle/>
          <a:p>
            <a:endParaRPr lang="en-AU" dirty="0" smtClean="0">
              <a:solidFill>
                <a:schemeClr val="bg1"/>
              </a:solidFill>
            </a:endParaRPr>
          </a:p>
          <a:p>
            <a:endParaRPr lang="en-AU" dirty="0" smtClean="0">
              <a:solidFill>
                <a:schemeClr val="bg1"/>
              </a:solidFill>
            </a:endParaRPr>
          </a:p>
          <a:p>
            <a:endParaRPr lang="en-AU" dirty="0" smtClean="0">
              <a:solidFill>
                <a:schemeClr val="bg1"/>
              </a:solidFill>
            </a:endParaRPr>
          </a:p>
          <a:p>
            <a:endParaRPr lang="en-AU" dirty="0"/>
          </a:p>
        </p:txBody>
      </p:sp>
      <p:sp>
        <p:nvSpPr>
          <p:cNvPr id="4" name="TextBox 3"/>
          <p:cNvSpPr txBox="1"/>
          <p:nvPr/>
        </p:nvSpPr>
        <p:spPr>
          <a:xfrm>
            <a:off x="467544" y="1916832"/>
            <a:ext cx="7920880" cy="1200329"/>
          </a:xfrm>
          <a:prstGeom prst="rect">
            <a:avLst/>
          </a:prstGeom>
          <a:noFill/>
        </p:spPr>
        <p:txBody>
          <a:bodyPr wrap="square" rtlCol="0">
            <a:spAutoFit/>
          </a:bodyPr>
          <a:lstStyle/>
          <a:p>
            <a:r>
              <a:rPr lang="en-AU" dirty="0" smtClean="0">
                <a:solidFill>
                  <a:schemeClr val="bg1"/>
                </a:solidFill>
              </a:rPr>
              <a:t>Global warming is one of the gravest threats facing wildlife today, and plants and animals around the country are in real danger of falling victim because their habitat is changing too rapidly for them to keep up. One of the animals that is really suffering is the </a:t>
            </a:r>
            <a:r>
              <a:rPr lang="en-AU" b="1" dirty="0" smtClean="0">
                <a:solidFill>
                  <a:schemeClr val="bg1"/>
                </a:solidFill>
              </a:rPr>
              <a:t>Trout and Salmon.</a:t>
            </a:r>
            <a:endParaRPr lang="en-AU"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1000" r="-3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2334890"/>
          </a:xfrm>
        </p:spPr>
        <p:txBody>
          <a:bodyPr>
            <a:normAutofit/>
          </a:bodyPr>
          <a:lstStyle/>
          <a:p>
            <a: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WHERE – include more than one example (where possible) where climate change has had an impact. Describe the location / distribution of these places and </a:t>
            </a:r>
            <a:r>
              <a:rPr lang="en-AU" sz="2000"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provide a map</a:t>
            </a:r>
            <a: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a:t>
            </a:r>
            <a:b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br>
            <a: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these places and </a:t>
            </a:r>
            <a:r>
              <a:rPr lang="en-AU" sz="2000"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provide a map</a:t>
            </a:r>
            <a: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t>.</a:t>
            </a:r>
            <a:br>
              <a:rPr lang="en-AU"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Showcard Gothic" pitchFamily="82" charset="0"/>
              </a:rPr>
            </a:br>
            <a:endParaRPr lang="en-AU" sz="2000" dirty="0">
              <a:latin typeface="Showcard Gothic" pitchFamily="82" charset="0"/>
            </a:endParaRPr>
          </a:p>
        </p:txBody>
      </p:sp>
      <p:sp>
        <p:nvSpPr>
          <p:cNvPr id="3" name="Content Placeholder 2"/>
          <p:cNvSpPr>
            <a:spLocks noGrp="1"/>
          </p:cNvSpPr>
          <p:nvPr>
            <p:ph idx="1"/>
          </p:nvPr>
        </p:nvSpPr>
        <p:spPr>
          <a:xfrm>
            <a:off x="467544" y="2060848"/>
            <a:ext cx="8229600" cy="4525963"/>
          </a:xfrm>
        </p:spPr>
        <p:txBody>
          <a:bodyPr>
            <a:noAutofit/>
          </a:bodyPr>
          <a:lstStyle/>
          <a:p>
            <a:r>
              <a:rPr lang="en-AU" sz="2400" dirty="0" smtClean="0">
                <a:solidFill>
                  <a:schemeClr val="bg1"/>
                </a:solidFill>
              </a:rPr>
              <a:t>One place where climate change had and impact is in the </a:t>
            </a:r>
            <a:r>
              <a:rPr lang="en-AU" sz="2400" b="1" dirty="0" smtClean="0">
                <a:solidFill>
                  <a:schemeClr val="bg1"/>
                </a:solidFill>
              </a:rPr>
              <a:t>Great Barrier Reef. </a:t>
            </a:r>
            <a:r>
              <a:rPr lang="en-AU" sz="2400" dirty="0" smtClean="0">
                <a:solidFill>
                  <a:schemeClr val="bg1"/>
                </a:solidFill>
              </a:rPr>
              <a:t>The</a:t>
            </a:r>
            <a:r>
              <a:rPr lang="en-AU" sz="2400" b="1" dirty="0" smtClean="0">
                <a:solidFill>
                  <a:schemeClr val="bg1"/>
                </a:solidFill>
              </a:rPr>
              <a:t> </a:t>
            </a:r>
            <a:r>
              <a:rPr lang="en-AU" sz="2400" dirty="0" smtClean="0">
                <a:solidFill>
                  <a:schemeClr val="bg1"/>
                </a:solidFill>
              </a:rPr>
              <a:t>ocean bleaches more coral every year. A more acidic ocean makes coral weaker, so it can't grow properly or survive storms. Some areas are already dead and many more will follow. Animals that rely on the reef for shelter also suffer. By 2050, scientists predict that 95 per cent of existing coral reefs as seas become too warm and acidic. Reefs will be dominated by algae and no more coral.</a:t>
            </a:r>
          </a:p>
          <a:p>
            <a:endParaRPr lang="en-AU" sz="24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8000" r="-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b="1" dirty="0" smtClean="0">
                <a:solidFill>
                  <a:schemeClr val="bg1"/>
                </a:solidFill>
                <a:latin typeface="Broadway" pitchFamily="82" charset="0"/>
              </a:rPr>
              <a:t>WHEN</a:t>
            </a:r>
            <a:r>
              <a:rPr lang="en-AU" sz="2800" dirty="0" smtClean="0">
                <a:solidFill>
                  <a:schemeClr val="bg1"/>
                </a:solidFill>
                <a:latin typeface="Broadway" pitchFamily="82" charset="0"/>
              </a:rPr>
              <a:t> – investigate when the changes started to occur and how long it has been happening. </a:t>
            </a:r>
            <a:r>
              <a:rPr lang="en-AU" sz="2800" i="1" dirty="0" smtClean="0">
                <a:solidFill>
                  <a:schemeClr val="bg1"/>
                </a:solidFill>
                <a:latin typeface="Broadway" pitchFamily="82" charset="0"/>
              </a:rPr>
              <a:t>Use a table or statistics if possible</a:t>
            </a:r>
            <a:endParaRPr lang="en-AU" sz="2800" dirty="0">
              <a:latin typeface="Broadway" pitchFamily="82" charset="0"/>
            </a:endParaRPr>
          </a:p>
        </p:txBody>
      </p:sp>
      <p:pic>
        <p:nvPicPr>
          <p:cNvPr id="1026" name="Picture 2" descr="Aneneme Fish - Great Barrier Reef"/>
          <p:cNvPicPr>
            <a:picLocks noChangeAspect="1" noChangeArrowheads="1"/>
          </p:cNvPicPr>
          <p:nvPr/>
        </p:nvPicPr>
        <p:blipFill>
          <a:blip r:embed="rId3"/>
          <a:srcRect/>
          <a:stretch>
            <a:fillRect/>
          </a:stretch>
        </p:blipFill>
        <p:spPr bwMode="auto">
          <a:xfrm>
            <a:off x="71438" y="-136525"/>
            <a:ext cx="9525" cy="9525"/>
          </a:xfrm>
          <a:prstGeom prst="rect">
            <a:avLst/>
          </a:prstGeom>
          <a:noFill/>
        </p:spPr>
      </p:pic>
      <p:pic>
        <p:nvPicPr>
          <p:cNvPr id="6" name="Picture 5" descr="shim.bmp"/>
          <p:cNvPicPr>
            <a:picLocks noChangeAspect="1"/>
          </p:cNvPicPr>
          <p:nvPr/>
        </p:nvPicPr>
        <p:blipFill>
          <a:blip r:embed="rId4"/>
          <a:stretch>
            <a:fillRect/>
          </a:stretch>
        </p:blipFill>
        <p:spPr>
          <a:xfrm>
            <a:off x="4567237" y="3424237"/>
            <a:ext cx="9525" cy="9525"/>
          </a:xfrm>
          <a:prstGeom prst="rect">
            <a:avLst/>
          </a:prstGeom>
        </p:spPr>
      </p:pic>
      <p:pic>
        <p:nvPicPr>
          <p:cNvPr id="1028" name="Picture 4" descr="Aneneme Fish - Great Barrier Reef"/>
          <p:cNvPicPr>
            <a:picLocks noChangeAspect="1" noChangeArrowheads="1"/>
          </p:cNvPicPr>
          <p:nvPr/>
        </p:nvPicPr>
        <p:blipFill>
          <a:blip r:embed="rId3"/>
          <a:srcRect/>
          <a:stretch>
            <a:fillRect/>
          </a:stretch>
        </p:blipFill>
        <p:spPr bwMode="auto">
          <a:xfrm>
            <a:off x="71438" y="-136525"/>
            <a:ext cx="9525" cy="9525"/>
          </a:xfrm>
          <a:prstGeom prst="rect">
            <a:avLst/>
          </a:prstGeom>
          <a:noFill/>
        </p:spPr>
      </p:pic>
      <p:pic>
        <p:nvPicPr>
          <p:cNvPr id="3" name="Picture 2" descr="http://www.mongabay.com/images/2005/ippc2.jpg"/>
          <p:cNvPicPr>
            <a:picLocks noChangeAspect="1" noChangeArrowheads="1"/>
          </p:cNvPicPr>
          <p:nvPr/>
        </p:nvPicPr>
        <p:blipFill>
          <a:blip r:embed="rId5" cstate="print"/>
          <a:srcRect/>
          <a:stretch>
            <a:fillRect/>
          </a:stretch>
        </p:blipFill>
        <p:spPr bwMode="auto">
          <a:xfrm>
            <a:off x="5076056" y="4221088"/>
            <a:ext cx="3810000" cy="24147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extBox 6"/>
          <p:cNvSpPr txBox="1"/>
          <p:nvPr/>
        </p:nvSpPr>
        <p:spPr>
          <a:xfrm>
            <a:off x="395536" y="1988840"/>
            <a:ext cx="8496944" cy="3170099"/>
          </a:xfrm>
          <a:prstGeom prst="rect">
            <a:avLst/>
          </a:prstGeom>
          <a:noFill/>
        </p:spPr>
        <p:txBody>
          <a:bodyPr wrap="square" rtlCol="0">
            <a:spAutoFit/>
          </a:bodyPr>
          <a:lstStyle/>
          <a:p>
            <a:pPr>
              <a:buFont typeface="Arial" pitchFamily="34" charset="0"/>
              <a:buChar char="•"/>
            </a:pPr>
            <a:r>
              <a:rPr lang="en-AU" sz="2000" dirty="0" smtClean="0"/>
              <a:t>Australia's Great Barrier Reef could lose 95 percent of its living coral by 2050. The Great Barrier Reef is the world's largest reef, stretching more than 2,300km also, the Great Barrier Reef is home to over 1,500 species of fish and 400 species of coral making it one of the most important marine ecosystems on Earth. The first changes was in 1979 were  first coral bleaching on record occurred. So this problem has been occurring since 1979, if wee don't be careful by the time its 2050 the whole of the great barrier reef will be gone.</a:t>
            </a:r>
          </a:p>
          <a:p>
            <a:pPr>
              <a:buFont typeface="Arial" pitchFamily="34" charset="0"/>
              <a:buChar char="•"/>
            </a:pPr>
            <a:endParaRPr lang="en-AU" sz="2000" dirty="0" smtClean="0"/>
          </a:p>
          <a:p>
            <a:pPr>
              <a:buFont typeface="Arial" pitchFamily="34" charset="0"/>
              <a:buChar char="•"/>
            </a:pPr>
            <a:endParaRPr lang="en-AU" sz="2000" dirty="0" smtClean="0"/>
          </a:p>
          <a:p>
            <a:pPr>
              <a:buFont typeface="Arial" pitchFamily="34" charset="0"/>
              <a:buChar char="•"/>
            </a:pPr>
            <a:r>
              <a:rPr lang="en-AU" sz="2000" dirty="0" smtClean="0">
                <a:solidFill>
                  <a:srgbClr val="00FF00"/>
                </a:solidFill>
              </a:rPr>
              <a:t>Great Barrier reef National Park to see figures on when.</a:t>
            </a:r>
            <a:endParaRPr lang="en-AU" sz="2000" dirty="0">
              <a:solidFill>
                <a:srgbClr val="00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lvl="0"/>
            <a:r>
              <a:rPr lang="en-AU" sz="2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ill Sans Ultra Bold Condensed" pitchFamily="34" charset="0"/>
              </a:rPr>
              <a:t>HOW / WHY – explain the physical processes that have taken place that caused the impact on the physical or human environments. </a:t>
            </a:r>
            <a:r>
              <a:rPr lang="en-AU" sz="27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ill Sans Ultra Bold Condensed" pitchFamily="34" charset="0"/>
              </a:rPr>
              <a:t>Use diagrams where possible to support your explanation.</a:t>
            </a:r>
            <a:r>
              <a:rPr lang="en-A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A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A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457200" y="2132857"/>
            <a:ext cx="8147248" cy="3384376"/>
          </a:xfrm>
        </p:spPr>
        <p:txBody>
          <a:bodyPr>
            <a:normAutofit fontScale="85000" lnSpcReduction="20000"/>
          </a:bodyPr>
          <a:lstStyle/>
          <a:p>
            <a:r>
              <a:rPr lang="en-AU" sz="2400" dirty="0" smtClean="0">
                <a:solidFill>
                  <a:schemeClr val="bg1"/>
                </a:solidFill>
              </a:rPr>
              <a:t>The great barrier reef is dying because of pollution and Global Tourists and recreational fishermen are particularly damaging to the Great Barrier Reef, as they drop their plastic bags and other non-environmentally friendly items into the water. It is generally accepted that it would take a mere couple of degrees of warming of sea temperatures to wipe out some species on the Reef.</a:t>
            </a:r>
          </a:p>
          <a:p>
            <a:r>
              <a:rPr lang="en-AU" sz="2400" dirty="0" smtClean="0">
                <a:solidFill>
                  <a:schemeClr val="bg1"/>
                </a:solidFill>
              </a:rPr>
              <a:t>One of the most visually dramatic effects of climate change on corals has been bleaching. When the ocean warms, the oxygen content reduces, and corals become bleached. The  </a:t>
            </a:r>
            <a:r>
              <a:rPr lang="en-AU" sz="2400" dirty="0" smtClean="0">
                <a:solidFill>
                  <a:schemeClr val="bg1"/>
                </a:solidFill>
                <a:hlinkClick r:id="rId3"/>
              </a:rPr>
              <a:t>heat affects the tiny algae which live symbiotically inside the corals</a:t>
            </a:r>
            <a:r>
              <a:rPr lang="en-AU" sz="2400" dirty="0" smtClean="0">
                <a:solidFill>
                  <a:schemeClr val="bg1"/>
                </a:solidFill>
              </a:rPr>
              <a:t> and supply them with food. The heat stress damages the algae and in consequence leads to coral death. </a:t>
            </a:r>
            <a:r>
              <a:rPr lang="en-AU" sz="2400" dirty="0" smtClean="0"/>
              <a:t/>
            </a:r>
            <a:br>
              <a:rPr lang="en-AU" sz="2400" dirty="0" smtClean="0"/>
            </a:br>
            <a:r>
              <a:rPr lang="en-AU" sz="2400" dirty="0" smtClean="0"/>
              <a:t> </a:t>
            </a:r>
            <a:r>
              <a:rPr lang="en-AU" sz="2400" dirty="0" smtClean="0">
                <a:solidFill>
                  <a:schemeClr val="bg1"/>
                </a:solidFill>
              </a:rPr>
              <a:t/>
            </a:r>
            <a:br>
              <a:rPr lang="en-AU" sz="2400" dirty="0" smtClean="0">
                <a:solidFill>
                  <a:schemeClr val="bg1"/>
                </a:solidFill>
              </a:rPr>
            </a:br>
            <a:endParaRPr lang="en-AU" sz="24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Autofit/>
          </a:bodyPr>
          <a:lstStyle/>
          <a:p>
            <a:pPr lvl="0"/>
            <a:r>
              <a:rPr lang="en-AU"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Britannic Bold" pitchFamily="34" charset="0"/>
              </a:rPr>
              <a:t>WHAT – describe and explain the negative and possible positive impact on the physical and human environment. </a:t>
            </a:r>
            <a:r>
              <a:rPr lang="en-AU" sz="28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Britannic Bold" pitchFamily="34" charset="0"/>
              </a:rPr>
              <a:t>Use pictures and diagrams to support your work.</a:t>
            </a:r>
            <a:r>
              <a:rPr lang="en-AU" sz="2800" dirty="0" smtClean="0">
                <a:solidFill>
                  <a:srgbClr val="00FF00"/>
                </a:solidFill>
              </a:rPr>
              <a:t/>
            </a:r>
            <a:br>
              <a:rPr lang="en-AU" sz="2800" dirty="0" smtClean="0">
                <a:solidFill>
                  <a:srgbClr val="00FF00"/>
                </a:solidFill>
              </a:rPr>
            </a:br>
            <a:endParaRPr lang="en-AU" sz="2800" dirty="0">
              <a:solidFill>
                <a:srgbClr val="00FF00"/>
              </a:solidFill>
            </a:endParaRPr>
          </a:p>
        </p:txBody>
      </p:sp>
      <p:sp>
        <p:nvSpPr>
          <p:cNvPr id="3" name="Content Placeholder 2"/>
          <p:cNvSpPr>
            <a:spLocks noGrp="1"/>
          </p:cNvSpPr>
          <p:nvPr>
            <p:ph idx="1"/>
          </p:nvPr>
        </p:nvSpPr>
        <p:spPr>
          <a:xfrm>
            <a:off x="457200" y="2348880"/>
            <a:ext cx="8229600" cy="3777283"/>
          </a:xfrm>
        </p:spPr>
        <p:txBody>
          <a:bodyPr/>
          <a:lstStyle/>
          <a:p>
            <a:r>
              <a:rPr lang="en-AU" dirty="0" smtClean="0"/>
              <a:t>Warming and it could end up costing the economy $8 billion and more than 12,000 jobs by 2020 .</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Autofit/>
          </a:bodyPr>
          <a:lstStyle/>
          <a:p>
            <a:pPr lvl="0"/>
            <a:r>
              <a:rPr lang="en-AU"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ritannic Bold" pitchFamily="34" charset="0"/>
              </a:rPr>
              <a:t>EVALUATE – how serious is this problem for the physical and human environments in the long term and why? Are there any positive aspects that may eventuate?</a:t>
            </a:r>
            <a:r>
              <a:rPr lang="en-AU" sz="2800" dirty="0" smtClean="0">
                <a:solidFill>
                  <a:srgbClr val="FF0000"/>
                </a:solidFill>
              </a:rPr>
              <a:t/>
            </a:r>
            <a:br>
              <a:rPr lang="en-AU" sz="2800" dirty="0" smtClean="0">
                <a:solidFill>
                  <a:srgbClr val="FF0000"/>
                </a:solidFill>
              </a:rPr>
            </a:br>
            <a:endParaRPr lang="en-AU"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Autofit/>
          </a:bodyPr>
          <a:lstStyle/>
          <a:p>
            <a:r>
              <a:rPr lang="en-A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oper Black" pitchFamily="18" charset="0"/>
              </a:rPr>
              <a:t>Conclusion: sum up your findings and give your opinion on the answer to the question “what is the evidence?”</a:t>
            </a:r>
            <a:r>
              <a:rPr lang="en-AU" sz="2800" dirty="0" smtClean="0">
                <a:solidFill>
                  <a:srgbClr val="FF0000"/>
                </a:solidFill>
                <a:latin typeface="Cooper Black" pitchFamily="18" charset="0"/>
              </a:rPr>
              <a:t/>
            </a:r>
            <a:br>
              <a:rPr lang="en-AU" sz="2800" dirty="0" smtClean="0">
                <a:solidFill>
                  <a:srgbClr val="FF0000"/>
                </a:solidFill>
                <a:latin typeface="Cooper Black" pitchFamily="18" charset="0"/>
              </a:rPr>
            </a:br>
            <a:endParaRPr lang="en-AU" sz="2800" dirty="0">
              <a:solidFill>
                <a:srgbClr val="FF0000"/>
              </a:solidFill>
              <a:latin typeface="Cooper Black"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792</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Our Changing World </vt:lpstr>
      <vt:lpstr>Contents </vt:lpstr>
      <vt:lpstr>WHAT –describe the type of the change that is occurring. </vt:lpstr>
      <vt:lpstr>WHERE – include more than one example (where possible) where climate change has had an impact. Describe the location / distribution of these places and provide a map. these places and provide a map. </vt:lpstr>
      <vt:lpstr>WHEN – investigate when the changes started to occur and how long it has been happening. Use a table or statistics if possible</vt:lpstr>
      <vt:lpstr>HOW / WHY – explain the physical processes that have taken place that caused the impact on the physical or human environments. Use diagrams where possible to support your explanation. </vt:lpstr>
      <vt:lpstr>WHAT – describe and explain the negative and possible positive impact on the physical and human environment. Use pictures and diagrams to support your work. </vt:lpstr>
      <vt:lpstr>EVALUATE – how serious is this problem for the physical and human environments in the long term and why? Are there any positive aspects that may eventuate? </vt:lpstr>
      <vt:lpstr>Conclusion: sum up your findings and give your opinion on the answer to the question “what is the evidence?” </vt:lpstr>
      <vt:lpstr>PREDICT – what will be the outcome if change continues? Use statistics, diagram or map if possible to support your answer. </vt:lpstr>
      <vt:lpstr>BIBLIOGRAPHI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Changing World</dc:title>
  <dc:creator>Education</dc:creator>
  <cp:lastModifiedBy>Education</cp:lastModifiedBy>
  <cp:revision>23</cp:revision>
  <dcterms:created xsi:type="dcterms:W3CDTF">2010-09-01T01:41:07Z</dcterms:created>
  <dcterms:modified xsi:type="dcterms:W3CDTF">2010-10-14T10:59:58Z</dcterms:modified>
</cp:coreProperties>
</file>